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" charset="1" panose="02000000000000000000"/>
      <p:regular r:id="rId10"/>
    </p:embeddedFont>
    <p:embeddedFont>
      <p:font typeface="Roboto Bold" charset="1" panose="02000000000000000000"/>
      <p:regular r:id="rId11"/>
    </p:embeddedFont>
    <p:embeddedFont>
      <p:font typeface="Roboto Italics" charset="1" panose="02000000000000000000"/>
      <p:regular r:id="rId12"/>
    </p:embeddedFont>
    <p:embeddedFont>
      <p:font typeface="Roboto Bold Italics" charset="1" panose="02000000000000000000"/>
      <p:regular r:id="rId13"/>
    </p:embeddedFont>
    <p:embeddedFont>
      <p:font typeface="Clear Sans" charset="1" panose="020B0503030202020304"/>
      <p:regular r:id="rId14"/>
    </p:embeddedFont>
    <p:embeddedFont>
      <p:font typeface="Clear Sans Bold" charset="1" panose="020B0803030202020304"/>
      <p:regular r:id="rId15"/>
    </p:embeddedFont>
    <p:embeddedFont>
      <p:font typeface="Clear Sans Italics" charset="1" panose="020B0503030202090304"/>
      <p:regular r:id="rId16"/>
    </p:embeddedFont>
    <p:embeddedFont>
      <p:font typeface="Clear Sans Bold Italics" charset="1" panose="020B0803030202090304"/>
      <p:regular r:id="rId17"/>
    </p:embeddedFont>
    <p:embeddedFont>
      <p:font typeface="Clear Sans Thin" charset="1" panose="020B0203030202020304"/>
      <p:regular r:id="rId18"/>
    </p:embeddedFont>
    <p:embeddedFont>
      <p:font typeface="Clear Sans Light" charset="1" panose="020B0303030202020304"/>
      <p:regular r:id="rId19"/>
    </p:embeddedFont>
    <p:embeddedFont>
      <p:font typeface="Clear Sans Medium" charset="1" panose="020B0603030202020304"/>
      <p:regular r:id="rId20"/>
    </p:embeddedFont>
    <p:embeddedFont>
      <p:font typeface="Clear Sans Medium Italics" charset="1" panose="020B06030302020903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267841" y="3898887"/>
            <a:ext cx="5752319" cy="223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198"/>
              </a:lnSpc>
            </a:pPr>
            <a:r>
              <a:rPr lang="en-US" sz="12999">
                <a:solidFill>
                  <a:srgbClr val="FFFFFF"/>
                </a:solidFill>
                <a:latin typeface="Roboto Bold"/>
              </a:rPr>
              <a:t>Servery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929087" y="3519490"/>
            <a:ext cx="8891758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spc="112">
                <a:solidFill>
                  <a:srgbClr val="FFFFFF"/>
                </a:solidFill>
                <a:latin typeface="Roboto"/>
              </a:rPr>
              <a:t>Náučný materiál o serveroch, ich typoch a funkciách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9374966" y="6624635"/>
            <a:ext cx="1227699" cy="0"/>
          </a:xfrm>
          <a:prstGeom prst="line">
            <a:avLst/>
          </a:prstGeom>
          <a:ln cap="flat" w="95250">
            <a:solidFill>
              <a:srgbClr val="5271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8147267" y="6624635"/>
            <a:ext cx="1227699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9144000" y="9043352"/>
            <a:ext cx="8891758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spc="112">
                <a:solidFill>
                  <a:srgbClr val="FFFFFF"/>
                </a:solidFill>
                <a:latin typeface="Roboto"/>
              </a:rPr>
              <a:t>Vypracoval Jaroslav Petruň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799999">
            <a:off x="0" y="8214643"/>
            <a:ext cx="4710902" cy="2355451"/>
          </a:xfrm>
          <a:custGeom>
            <a:avLst/>
            <a:gdLst/>
            <a:ahLst/>
            <a:cxnLst/>
            <a:rect r="r" b="b" t="t" l="l"/>
            <a:pathLst>
              <a:path h="2355451" w="4710902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10799999">
            <a:off x="7727491" y="-230798"/>
            <a:ext cx="3426594" cy="1713297"/>
          </a:xfrm>
          <a:custGeom>
            <a:avLst/>
            <a:gdLst/>
            <a:ahLst/>
            <a:cxnLst/>
            <a:rect r="r" b="b" t="t" l="l"/>
            <a:pathLst>
              <a:path h="1713297" w="3426594">
                <a:moveTo>
                  <a:pt x="3426595" y="1713297"/>
                </a:moveTo>
                <a:lnTo>
                  <a:pt x="0" y="1713297"/>
                </a:lnTo>
                <a:lnTo>
                  <a:pt x="0" y="0"/>
                </a:lnTo>
                <a:lnTo>
                  <a:pt x="3426595" y="0"/>
                </a:lnTo>
                <a:lnTo>
                  <a:pt x="3426595" y="171329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46190" y="139902"/>
            <a:ext cx="5752319" cy="223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198"/>
              </a:lnSpc>
            </a:pPr>
            <a:r>
              <a:rPr lang="en-US" sz="12999">
                <a:solidFill>
                  <a:srgbClr val="064663"/>
                </a:solidFill>
                <a:latin typeface="Roboto Bold"/>
              </a:rPr>
              <a:t>Obsah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79501" y="2533877"/>
            <a:ext cx="9485698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203">
                <a:solidFill>
                  <a:srgbClr val="064663"/>
                </a:solidFill>
                <a:latin typeface="Roboto"/>
              </a:rPr>
              <a:t>1. Úvod do serverov - Čo je to server?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79501" y="3374705"/>
            <a:ext cx="9485698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203">
                <a:solidFill>
                  <a:srgbClr val="064663"/>
                </a:solidFill>
                <a:latin typeface="Roboto"/>
              </a:rPr>
              <a:t>2. Z čoho je server zložený?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9501" y="4216081"/>
            <a:ext cx="9485698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203">
                <a:solidFill>
                  <a:srgbClr val="064663"/>
                </a:solidFill>
                <a:latin typeface="Roboto"/>
              </a:rPr>
              <a:t>3. Typy serverov a ich použitie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9501" y="5057457"/>
            <a:ext cx="11341541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203">
                <a:solidFill>
                  <a:srgbClr val="064663"/>
                </a:solidFill>
                <a:latin typeface="Roboto"/>
              </a:rPr>
              <a:t>4. Virtualizácia serverov - Výhody/Nevýhody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9501" y="5898833"/>
            <a:ext cx="9485698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203">
                <a:solidFill>
                  <a:srgbClr val="064663"/>
                </a:solidFill>
                <a:latin typeface="Roboto"/>
              </a:rPr>
              <a:t>5. Zabezpečenie serverov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10799999">
            <a:off x="15932549" y="8080574"/>
            <a:ext cx="4710902" cy="2355451"/>
          </a:xfrm>
          <a:custGeom>
            <a:avLst/>
            <a:gdLst/>
            <a:ahLst/>
            <a:cxnLst/>
            <a:rect r="r" b="b" t="t" l="l"/>
            <a:pathLst>
              <a:path h="2355451" w="4710902">
                <a:moveTo>
                  <a:pt x="0" y="0"/>
                </a:moveTo>
                <a:lnTo>
                  <a:pt x="4710902" y="0"/>
                </a:lnTo>
                <a:lnTo>
                  <a:pt x="4710902" y="2355452"/>
                </a:lnTo>
                <a:lnTo>
                  <a:pt x="0" y="2355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2021041" y="1644516"/>
            <a:ext cx="4698303" cy="4710902"/>
            <a:chOff x="0" y="0"/>
            <a:chExt cx="6264404" cy="6281203"/>
          </a:xfrm>
        </p:grpSpPr>
        <p:sp>
          <p:nvSpPr>
            <p:cNvPr name="Freeform 12" id="12"/>
            <p:cNvSpPr/>
            <p:nvPr/>
          </p:nvSpPr>
          <p:spPr>
            <a:xfrm flipH="false" flipV="false" rot="5400000">
              <a:off x="-1570301" y="1570301"/>
              <a:ext cx="6281203" cy="3140601"/>
            </a:xfrm>
            <a:custGeom>
              <a:avLst/>
              <a:gdLst/>
              <a:ahLst/>
              <a:cxnLst/>
              <a:rect r="r" b="b" t="t" l="l"/>
              <a:pathLst>
                <a:path h="3140601" w="6281203">
                  <a:moveTo>
                    <a:pt x="0" y="0"/>
                  </a:moveTo>
                  <a:lnTo>
                    <a:pt x="6281203" y="0"/>
                  </a:lnTo>
                  <a:lnTo>
                    <a:pt x="6281203" y="3140601"/>
                  </a:lnTo>
                  <a:lnTo>
                    <a:pt x="0" y="31406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5400000">
              <a:off x="1553502" y="1570301"/>
              <a:ext cx="6281203" cy="3140601"/>
            </a:xfrm>
            <a:custGeom>
              <a:avLst/>
              <a:gdLst/>
              <a:ahLst/>
              <a:cxnLst/>
              <a:rect r="r" b="b" t="t" l="l"/>
              <a:pathLst>
                <a:path h="3140601" w="6281203">
                  <a:moveTo>
                    <a:pt x="0" y="0"/>
                  </a:moveTo>
                  <a:lnTo>
                    <a:pt x="6281202" y="0"/>
                  </a:lnTo>
                  <a:lnTo>
                    <a:pt x="6281202" y="3140601"/>
                  </a:lnTo>
                  <a:lnTo>
                    <a:pt x="0" y="31406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799999">
            <a:off x="7556836" y="8385281"/>
            <a:ext cx="4710902" cy="2355451"/>
          </a:xfrm>
          <a:custGeom>
            <a:avLst/>
            <a:gdLst/>
            <a:ahLst/>
            <a:cxnLst/>
            <a:rect r="r" b="b" t="t" l="l"/>
            <a:pathLst>
              <a:path h="2355451" w="4710902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69233" y="-1505219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0" y="0"/>
            <a:ext cx="6203234" cy="10287000"/>
          </a:xfrm>
          <a:custGeom>
            <a:avLst/>
            <a:gdLst/>
            <a:ahLst/>
            <a:cxnLst/>
            <a:rect r="r" b="b" t="t" l="l"/>
            <a:pathLst>
              <a:path h="10287000" w="6203234">
                <a:moveTo>
                  <a:pt x="6203234" y="0"/>
                </a:moveTo>
                <a:lnTo>
                  <a:pt x="0" y="0"/>
                </a:lnTo>
                <a:lnTo>
                  <a:pt x="0" y="10287000"/>
                </a:lnTo>
                <a:lnTo>
                  <a:pt x="6203234" y="10287000"/>
                </a:lnTo>
                <a:lnTo>
                  <a:pt x="6203234" y="0"/>
                </a:lnTo>
                <a:close/>
              </a:path>
            </a:pathLst>
          </a:custGeom>
          <a:blipFill>
            <a:blip r:embed="rId6"/>
            <a:stretch>
              <a:fillRect l="-13460" t="0" r="-52371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363404" y="3258282"/>
            <a:ext cx="7083812" cy="5126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545454"/>
                </a:solidFill>
                <a:latin typeface="Clear Sans Bold"/>
              </a:rPr>
              <a:t>Server </a:t>
            </a:r>
            <a:r>
              <a:rPr lang="en-US" sz="2899">
                <a:solidFill>
                  <a:srgbClr val="545454"/>
                </a:solidFill>
                <a:latin typeface="Clear Sans"/>
              </a:rPr>
              <a:t>je počítačový </a:t>
            </a:r>
            <a:r>
              <a:rPr lang="en-US" sz="2899">
                <a:solidFill>
                  <a:srgbClr val="545454"/>
                </a:solidFill>
                <a:latin typeface="Clear Sans Bold"/>
              </a:rPr>
              <a:t>program</a:t>
            </a:r>
            <a:r>
              <a:rPr lang="en-US" sz="2899">
                <a:solidFill>
                  <a:srgbClr val="545454"/>
                </a:solidFill>
                <a:latin typeface="Clear Sans"/>
              </a:rPr>
              <a:t> alebo </a:t>
            </a:r>
            <a:r>
              <a:rPr lang="en-US" sz="2899">
                <a:solidFill>
                  <a:srgbClr val="545454"/>
                </a:solidFill>
                <a:latin typeface="Clear Sans Bold"/>
              </a:rPr>
              <a:t>zariadenie</a:t>
            </a:r>
            <a:r>
              <a:rPr lang="en-US" sz="2899">
                <a:solidFill>
                  <a:srgbClr val="545454"/>
                </a:solidFill>
                <a:latin typeface="Clear Sans"/>
              </a:rPr>
              <a:t>, ktoré poskytuje určité služby, funkcie alebo zdroje iným programom alebo zariadeniam, ktoré nazývame </a:t>
            </a:r>
            <a:r>
              <a:rPr lang="en-US" sz="2899">
                <a:solidFill>
                  <a:srgbClr val="545454"/>
                </a:solidFill>
                <a:latin typeface="Clear Sans Bold"/>
              </a:rPr>
              <a:t>klienti</a:t>
            </a:r>
            <a:r>
              <a:rPr lang="en-US" sz="2899">
                <a:solidFill>
                  <a:srgbClr val="545454"/>
                </a:solidFill>
                <a:latin typeface="Clear Sans"/>
              </a:rPr>
              <a:t>. V podstate ide počítačový systém navrhnutý na </a:t>
            </a:r>
            <a:r>
              <a:rPr lang="en-US" sz="2899">
                <a:solidFill>
                  <a:srgbClr val="545454"/>
                </a:solidFill>
                <a:latin typeface="Clear Sans Bold"/>
              </a:rPr>
              <a:t>zabezpečenie zdieľania zdrojov</a:t>
            </a:r>
            <a:r>
              <a:rPr lang="en-US" sz="2899">
                <a:solidFill>
                  <a:srgbClr val="545454"/>
                </a:solidFill>
                <a:latin typeface="Clear Sans"/>
              </a:rPr>
              <a:t>, ako sú údaje, súbory, aplikácie, alebo služby, medzi rôznymi </a:t>
            </a:r>
            <a:r>
              <a:rPr lang="en-US" sz="2899">
                <a:solidFill>
                  <a:srgbClr val="545454"/>
                </a:solidFill>
                <a:latin typeface="Clear Sans Bold"/>
              </a:rPr>
              <a:t>používateľmi</a:t>
            </a:r>
            <a:r>
              <a:rPr lang="en-US" sz="2899">
                <a:solidFill>
                  <a:srgbClr val="545454"/>
                </a:solidFill>
                <a:latin typeface="Clear Sans"/>
              </a:rPr>
              <a:t> alebo </a:t>
            </a:r>
            <a:r>
              <a:rPr lang="en-US" sz="2899">
                <a:solidFill>
                  <a:srgbClr val="545454"/>
                </a:solidFill>
                <a:latin typeface="Clear Sans Bold"/>
              </a:rPr>
              <a:t>zariadeniami</a:t>
            </a:r>
            <a:r>
              <a:rPr lang="en-US" sz="2899">
                <a:solidFill>
                  <a:srgbClr val="545454"/>
                </a:solidFill>
                <a:latin typeface="Clear Sans"/>
              </a:rPr>
              <a:t> v </a:t>
            </a:r>
            <a:r>
              <a:rPr lang="en-US" sz="2899">
                <a:solidFill>
                  <a:srgbClr val="545454"/>
                </a:solidFill>
                <a:latin typeface="Clear Sans Bold"/>
              </a:rPr>
              <a:t>sieti</a:t>
            </a:r>
            <a:r>
              <a:rPr lang="en-US" sz="2899">
                <a:solidFill>
                  <a:srgbClr val="545454"/>
                </a:solidFill>
                <a:latin typeface="Clear Sans"/>
              </a:rPr>
              <a:t>.</a:t>
            </a:r>
          </a:p>
          <a:p>
            <a:pPr algn="ctr">
              <a:lnSpc>
                <a:spcPts val="4059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8579312" y="1028700"/>
            <a:ext cx="6651996" cy="1701531"/>
            <a:chOff x="0" y="0"/>
            <a:chExt cx="8869328" cy="226870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9050"/>
              <a:ext cx="8869328" cy="1149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719"/>
                </a:lnSpc>
              </a:pPr>
              <a:r>
                <a:rPr lang="en-US" sz="5599">
                  <a:solidFill>
                    <a:srgbClr val="064663"/>
                  </a:solidFill>
                  <a:latin typeface="Roboto Bold"/>
                </a:rPr>
                <a:t>1.  Úvod do serverov                 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788540" y="1388173"/>
              <a:ext cx="5292249" cy="8805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spc="203">
                  <a:solidFill>
                    <a:srgbClr val="064663"/>
                  </a:solidFill>
                  <a:latin typeface="Roboto Bold"/>
                </a:rPr>
                <a:t>Čo je to server?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4936102" y="9109274"/>
            <a:ext cx="4710902" cy="2355451"/>
          </a:xfrm>
          <a:custGeom>
            <a:avLst/>
            <a:gdLst/>
            <a:ahLst/>
            <a:cxnLst/>
            <a:rect r="r" b="b" t="t" l="l"/>
            <a:pathLst>
              <a:path h="2355451" w="4710902">
                <a:moveTo>
                  <a:pt x="0" y="0"/>
                </a:moveTo>
                <a:lnTo>
                  <a:pt x="4710902" y="0"/>
                </a:lnTo>
                <a:lnTo>
                  <a:pt x="4710902" y="2355452"/>
                </a:lnTo>
                <a:lnTo>
                  <a:pt x="0" y="2355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69233" y="-1505219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0" y="0"/>
            <a:ext cx="6203234" cy="10287000"/>
          </a:xfrm>
          <a:custGeom>
            <a:avLst/>
            <a:gdLst/>
            <a:ahLst/>
            <a:cxnLst/>
            <a:rect r="r" b="b" t="t" l="l"/>
            <a:pathLst>
              <a:path h="10287000" w="6203234">
                <a:moveTo>
                  <a:pt x="6203234" y="0"/>
                </a:moveTo>
                <a:lnTo>
                  <a:pt x="0" y="0"/>
                </a:lnTo>
                <a:lnTo>
                  <a:pt x="0" y="10287000"/>
                </a:lnTo>
                <a:lnTo>
                  <a:pt x="6203234" y="10287000"/>
                </a:lnTo>
                <a:lnTo>
                  <a:pt x="6203234" y="0"/>
                </a:lnTo>
                <a:close/>
              </a:path>
            </a:pathLst>
          </a:custGeom>
          <a:blipFill>
            <a:blip r:embed="rId6"/>
            <a:stretch>
              <a:fillRect l="-13460" t="0" r="-52371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874827" y="5143500"/>
            <a:ext cx="8712241" cy="5227344"/>
          </a:xfrm>
          <a:custGeom>
            <a:avLst/>
            <a:gdLst/>
            <a:ahLst/>
            <a:cxnLst/>
            <a:rect r="r" b="b" t="t" l="l"/>
            <a:pathLst>
              <a:path h="5227344" w="8712241">
                <a:moveTo>
                  <a:pt x="0" y="0"/>
                </a:moveTo>
                <a:lnTo>
                  <a:pt x="8712241" y="0"/>
                </a:lnTo>
                <a:lnTo>
                  <a:pt x="8712241" y="5227344"/>
                </a:lnTo>
                <a:lnTo>
                  <a:pt x="0" y="52273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579312" y="1028700"/>
            <a:ext cx="6651996" cy="1701531"/>
            <a:chOff x="0" y="0"/>
            <a:chExt cx="8869328" cy="226870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9050"/>
              <a:ext cx="8869328" cy="1149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719"/>
                </a:lnSpc>
              </a:pPr>
              <a:r>
                <a:rPr lang="en-US" sz="5599">
                  <a:solidFill>
                    <a:srgbClr val="064663"/>
                  </a:solidFill>
                  <a:latin typeface="Roboto Bold"/>
                </a:rPr>
                <a:t>1.  Úvod do serverov                 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788540" y="1388173"/>
              <a:ext cx="5292249" cy="8805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spc="203">
                  <a:solidFill>
                    <a:srgbClr val="064663"/>
                  </a:solidFill>
                  <a:latin typeface="Roboto Bold"/>
                </a:rPr>
                <a:t>Čo je to server?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8579312" y="2836394"/>
            <a:ext cx="5303270" cy="2050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545454"/>
                </a:solidFill>
                <a:latin typeface="Roboto"/>
              </a:rPr>
              <a:t>Prevádzkujú sa v architektúre </a:t>
            </a:r>
            <a:r>
              <a:rPr lang="en-US" sz="2899">
                <a:solidFill>
                  <a:srgbClr val="545454"/>
                </a:solidFill>
                <a:latin typeface="Roboto Bold"/>
              </a:rPr>
              <a:t>klient-server</a:t>
            </a:r>
            <a:r>
              <a:rPr lang="en-US" sz="2899">
                <a:solidFill>
                  <a:srgbClr val="545454"/>
                </a:solidFill>
                <a:latin typeface="Roboto"/>
              </a:rPr>
              <a:t>, kde klienti </a:t>
            </a:r>
            <a:r>
              <a:rPr lang="en-US" sz="2899">
                <a:solidFill>
                  <a:srgbClr val="545454"/>
                </a:solidFill>
                <a:latin typeface="Roboto Bold"/>
              </a:rPr>
              <a:t>požadujú</a:t>
            </a:r>
            <a:r>
              <a:rPr lang="en-US" sz="2899">
                <a:solidFill>
                  <a:srgbClr val="545454"/>
                </a:solidFill>
                <a:latin typeface="Roboto"/>
              </a:rPr>
              <a:t> služby a servery tieto </a:t>
            </a:r>
            <a:r>
              <a:rPr lang="en-US" sz="2899">
                <a:solidFill>
                  <a:srgbClr val="545454"/>
                </a:solidFill>
                <a:latin typeface="Roboto Bold"/>
              </a:rPr>
              <a:t>požiadavky uspokoja</a:t>
            </a:r>
            <a:r>
              <a:rPr lang="en-US" sz="2899">
                <a:solidFill>
                  <a:srgbClr val="545454"/>
                </a:solidFill>
                <a:latin typeface="Roboto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69233" y="-1505219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86714" y="6569858"/>
            <a:ext cx="4956190" cy="3717142"/>
          </a:xfrm>
          <a:custGeom>
            <a:avLst/>
            <a:gdLst/>
            <a:ahLst/>
            <a:cxnLst/>
            <a:rect r="r" b="b" t="t" l="l"/>
            <a:pathLst>
              <a:path h="3717142" w="4956190">
                <a:moveTo>
                  <a:pt x="0" y="0"/>
                </a:moveTo>
                <a:lnTo>
                  <a:pt x="4956190" y="0"/>
                </a:lnTo>
                <a:lnTo>
                  <a:pt x="4956190" y="3717142"/>
                </a:lnTo>
                <a:lnTo>
                  <a:pt x="0" y="3717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09399" y="4748489"/>
            <a:ext cx="7359879" cy="7359879"/>
          </a:xfrm>
          <a:custGeom>
            <a:avLst/>
            <a:gdLst/>
            <a:ahLst/>
            <a:cxnLst/>
            <a:rect r="r" b="b" t="t" l="l"/>
            <a:pathLst>
              <a:path h="7359879" w="7359879">
                <a:moveTo>
                  <a:pt x="0" y="0"/>
                </a:moveTo>
                <a:lnTo>
                  <a:pt x="7359879" y="0"/>
                </a:lnTo>
                <a:lnTo>
                  <a:pt x="7359879" y="7359880"/>
                </a:lnTo>
                <a:lnTo>
                  <a:pt x="0" y="7359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0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418384" y="552181"/>
            <a:ext cx="9451231" cy="1701531"/>
            <a:chOff x="0" y="0"/>
            <a:chExt cx="12601642" cy="226870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9050"/>
              <a:ext cx="12601642" cy="1149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719"/>
                </a:lnSpc>
              </a:pPr>
              <a:r>
                <a:rPr lang="en-US" sz="5599">
                  <a:solidFill>
                    <a:srgbClr val="064663"/>
                  </a:solidFill>
                  <a:latin typeface="Roboto Bold"/>
                </a:rPr>
                <a:t>2.  Z čoho je server zložený?                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2541177" y="1388173"/>
              <a:ext cx="7519287" cy="8805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spc="203">
                  <a:solidFill>
                    <a:srgbClr val="064663"/>
                  </a:solidFill>
                  <a:latin typeface="Roboto Bold"/>
                </a:rPr>
                <a:t>Hardvér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234482" y="2542906"/>
            <a:ext cx="13034751" cy="1021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545454"/>
                </a:solidFill>
                <a:latin typeface="Roboto Bold"/>
              </a:rPr>
              <a:t>Serverový hardvér </a:t>
            </a:r>
            <a:r>
              <a:rPr lang="en-US" sz="2899">
                <a:solidFill>
                  <a:srgbClr val="545454"/>
                </a:solidFill>
                <a:latin typeface="Roboto"/>
              </a:rPr>
              <a:t>je </a:t>
            </a:r>
            <a:r>
              <a:rPr lang="en-US" sz="2899">
                <a:solidFill>
                  <a:srgbClr val="545454"/>
                </a:solidFill>
                <a:latin typeface="Roboto Bold"/>
              </a:rPr>
              <a:t>fyzická </a:t>
            </a:r>
            <a:r>
              <a:rPr lang="en-US" sz="2899">
                <a:solidFill>
                  <a:srgbClr val="545454"/>
                </a:solidFill>
                <a:latin typeface="Roboto"/>
              </a:rPr>
              <a:t>časť servera, ktorá zabezpečuje jeho </a:t>
            </a:r>
            <a:r>
              <a:rPr lang="en-US" sz="2899">
                <a:solidFill>
                  <a:srgbClr val="545454"/>
                </a:solidFill>
                <a:latin typeface="Roboto Bold"/>
              </a:rPr>
              <a:t>funkčnosť </a:t>
            </a:r>
            <a:r>
              <a:rPr lang="en-US" sz="2899">
                <a:solidFill>
                  <a:srgbClr val="545454"/>
                </a:solidFill>
                <a:latin typeface="Roboto"/>
              </a:rPr>
              <a:t>a </a:t>
            </a:r>
            <a:r>
              <a:rPr lang="en-US" sz="2899">
                <a:solidFill>
                  <a:srgbClr val="545454"/>
                </a:solidFill>
                <a:latin typeface="Roboto Bold"/>
              </a:rPr>
              <a:t>výkon</a:t>
            </a:r>
            <a:r>
              <a:rPr lang="en-US" sz="2899">
                <a:solidFill>
                  <a:srgbClr val="545454"/>
                </a:solidFill>
                <a:latin typeface="Roboto"/>
              </a:rPr>
              <a:t>. Tu sú niektoré z </a:t>
            </a:r>
            <a:r>
              <a:rPr lang="en-US" sz="2899">
                <a:solidFill>
                  <a:srgbClr val="545454"/>
                </a:solidFill>
                <a:latin typeface="Roboto Bold"/>
              </a:rPr>
              <a:t>hlavných komponentov </a:t>
            </a:r>
            <a:r>
              <a:rPr lang="en-US" sz="2899">
                <a:solidFill>
                  <a:srgbClr val="545454"/>
                </a:solidFill>
                <a:latin typeface="Roboto"/>
              </a:rPr>
              <a:t>serverového hardvéru: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2557" y="3850379"/>
            <a:ext cx="5809072" cy="4107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spc="147">
                <a:solidFill>
                  <a:srgbClr val="000000"/>
                </a:solidFill>
                <a:latin typeface="Roboto Bold"/>
              </a:rPr>
              <a:t>Procesor (CPU)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: je to “mozog” servera. 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Zodpovedá za vykonávanie výpočtových operácií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. Serverové procesory sú často navrhnuté tak, aby boli schopné spracovať 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veľké množstvo úloh súčasne 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a zvládli 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vysoké zaťaženie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51159" y="3850379"/>
            <a:ext cx="5173810" cy="4622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spc="147">
                <a:solidFill>
                  <a:srgbClr val="000000"/>
                </a:solidFill>
                <a:latin typeface="Roboto Bold"/>
              </a:rPr>
              <a:t>Pamäť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 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(RAM)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: Pamäť servera/operačná pamäť slúži na 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dočasné ukladanie dát 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a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 spustených procesov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. 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Vyššia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 kapacita pamäte umožňuje serveru spracovávať 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viac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 úloh 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súčasne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 a 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zlepšuje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 jeho 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výkonnosť.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5400000">
            <a:off x="14936102" y="9109274"/>
            <a:ext cx="4710902" cy="2355451"/>
          </a:xfrm>
          <a:custGeom>
            <a:avLst/>
            <a:gdLst/>
            <a:ahLst/>
            <a:cxnLst/>
            <a:rect r="r" b="b" t="t" l="l"/>
            <a:pathLst>
              <a:path h="2355451" w="4710902">
                <a:moveTo>
                  <a:pt x="0" y="0"/>
                </a:moveTo>
                <a:lnTo>
                  <a:pt x="4710902" y="0"/>
                </a:lnTo>
                <a:lnTo>
                  <a:pt x="4710902" y="2355452"/>
                </a:lnTo>
                <a:lnTo>
                  <a:pt x="0" y="23554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69233" y="-1505219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474916" y="3497954"/>
            <a:ext cx="5173810" cy="5650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spc="147">
                <a:solidFill>
                  <a:srgbClr val="000000"/>
                </a:solidFill>
                <a:latin typeface="Roboto Bold"/>
              </a:rPr>
              <a:t>Sieťové rozhrania (NICs)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: Sieťové karty umožňujú serverom 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pripojiť sa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 k 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sieťam 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a 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komunikovať 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s ďalšími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 zariadeniami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. Serverové NICs často podporujú 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vysokorýchlostné Ethernetové pripojenia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 a môžu zahŕňať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 funkcie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 ako sú 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TCP offload engines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 (TOE) pre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 zrýchlenie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 siete.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5400000">
            <a:off x="14936102" y="9109274"/>
            <a:ext cx="4710902" cy="2355451"/>
          </a:xfrm>
          <a:custGeom>
            <a:avLst/>
            <a:gdLst/>
            <a:ahLst/>
            <a:cxnLst/>
            <a:rect r="r" b="b" t="t" l="l"/>
            <a:pathLst>
              <a:path h="2355451" w="4710902">
                <a:moveTo>
                  <a:pt x="0" y="0"/>
                </a:moveTo>
                <a:lnTo>
                  <a:pt x="4710902" y="0"/>
                </a:lnTo>
                <a:lnTo>
                  <a:pt x="4710902" y="2355452"/>
                </a:lnTo>
                <a:lnTo>
                  <a:pt x="0" y="2355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665979" y="6414588"/>
            <a:ext cx="2311483" cy="3670166"/>
          </a:xfrm>
          <a:custGeom>
            <a:avLst/>
            <a:gdLst/>
            <a:ahLst/>
            <a:cxnLst/>
            <a:rect r="r" b="b" t="t" l="l"/>
            <a:pathLst>
              <a:path h="3670166" w="2311483">
                <a:moveTo>
                  <a:pt x="0" y="0"/>
                </a:moveTo>
                <a:lnTo>
                  <a:pt x="2311483" y="0"/>
                </a:lnTo>
                <a:lnTo>
                  <a:pt x="2311483" y="3670166"/>
                </a:lnTo>
                <a:lnTo>
                  <a:pt x="0" y="36701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7000"/>
            </a:blip>
            <a:stretch>
              <a:fillRect l="0" t="-5986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8573818" y="5767472"/>
            <a:ext cx="7111890" cy="4317282"/>
          </a:xfrm>
          <a:custGeom>
            <a:avLst/>
            <a:gdLst/>
            <a:ahLst/>
            <a:cxnLst/>
            <a:rect r="r" b="b" t="t" l="l"/>
            <a:pathLst>
              <a:path h="4317282" w="7111890">
                <a:moveTo>
                  <a:pt x="7111890" y="0"/>
                </a:moveTo>
                <a:lnTo>
                  <a:pt x="0" y="0"/>
                </a:lnTo>
                <a:lnTo>
                  <a:pt x="0" y="4317282"/>
                </a:lnTo>
                <a:lnTo>
                  <a:pt x="7111890" y="4317282"/>
                </a:lnTo>
                <a:lnTo>
                  <a:pt x="7111890" y="0"/>
                </a:lnTo>
                <a:close/>
              </a:path>
            </a:pathLst>
          </a:custGeom>
          <a:blipFill>
            <a:blip r:embed="rId7">
              <a:alphaModFix amt="46000"/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418384" y="552181"/>
            <a:ext cx="9451231" cy="1701531"/>
            <a:chOff x="0" y="0"/>
            <a:chExt cx="12601642" cy="226870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19050"/>
              <a:ext cx="12601642" cy="1149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719"/>
                </a:lnSpc>
              </a:pPr>
              <a:r>
                <a:rPr lang="en-US" sz="5599">
                  <a:solidFill>
                    <a:srgbClr val="064663"/>
                  </a:solidFill>
                  <a:latin typeface="Roboto Bold"/>
                </a:rPr>
                <a:t>2.  Z čoho je server zložený?                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2541177" y="1388173"/>
              <a:ext cx="7519287" cy="8805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spc="203">
                  <a:solidFill>
                    <a:srgbClr val="064663"/>
                  </a:solidFill>
                  <a:latin typeface="Roboto Bold"/>
                </a:rPr>
                <a:t>Hardvér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234482" y="2542906"/>
            <a:ext cx="13034751" cy="1021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545454"/>
                </a:solidFill>
                <a:latin typeface="Roboto Bold"/>
              </a:rPr>
              <a:t>Serverový hardvér </a:t>
            </a:r>
            <a:r>
              <a:rPr lang="en-US" sz="2899">
                <a:solidFill>
                  <a:srgbClr val="545454"/>
                </a:solidFill>
                <a:latin typeface="Roboto"/>
              </a:rPr>
              <a:t>je </a:t>
            </a:r>
            <a:r>
              <a:rPr lang="en-US" sz="2899">
                <a:solidFill>
                  <a:srgbClr val="545454"/>
                </a:solidFill>
                <a:latin typeface="Roboto Bold"/>
              </a:rPr>
              <a:t>fyzická </a:t>
            </a:r>
            <a:r>
              <a:rPr lang="en-US" sz="2899">
                <a:solidFill>
                  <a:srgbClr val="545454"/>
                </a:solidFill>
                <a:latin typeface="Roboto"/>
              </a:rPr>
              <a:t>časť servera, ktorá zabezpečuje jeho </a:t>
            </a:r>
            <a:r>
              <a:rPr lang="en-US" sz="2899">
                <a:solidFill>
                  <a:srgbClr val="545454"/>
                </a:solidFill>
                <a:latin typeface="Roboto Bold"/>
              </a:rPr>
              <a:t>funkčnosť </a:t>
            </a:r>
            <a:r>
              <a:rPr lang="en-US" sz="2899">
                <a:solidFill>
                  <a:srgbClr val="545454"/>
                </a:solidFill>
                <a:latin typeface="Roboto"/>
              </a:rPr>
              <a:t>a </a:t>
            </a:r>
            <a:r>
              <a:rPr lang="en-US" sz="2899">
                <a:solidFill>
                  <a:srgbClr val="545454"/>
                </a:solidFill>
                <a:latin typeface="Roboto Bold"/>
              </a:rPr>
              <a:t>výkon</a:t>
            </a:r>
            <a:r>
              <a:rPr lang="en-US" sz="2899">
                <a:solidFill>
                  <a:srgbClr val="545454"/>
                </a:solidFill>
                <a:latin typeface="Roboto"/>
              </a:rPr>
              <a:t>. Tu sú niektoré z </a:t>
            </a:r>
            <a:r>
              <a:rPr lang="en-US" sz="2899">
                <a:solidFill>
                  <a:srgbClr val="545454"/>
                </a:solidFill>
                <a:latin typeface="Roboto Bold"/>
              </a:rPr>
              <a:t>hlavných komponentov </a:t>
            </a:r>
            <a:r>
              <a:rPr lang="en-US" sz="2899">
                <a:solidFill>
                  <a:srgbClr val="545454"/>
                </a:solidFill>
                <a:latin typeface="Roboto"/>
              </a:rPr>
              <a:t>serverového hardvéru: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62557" y="3850379"/>
            <a:ext cx="5809072" cy="5650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spc="147">
                <a:solidFill>
                  <a:srgbClr val="000000"/>
                </a:solidFill>
                <a:latin typeface="Roboto Semi-Bold"/>
              </a:rPr>
              <a:t>Úložisko: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 Servery používajú  rôzne druhy 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úložných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 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zariadení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, ako napríklad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 pevné disky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(HDD)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,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  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pevné stavové disky 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(SSD) a čoraz viac aj 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NVMe SSD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 pre 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vysokorýchlostné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 úložisko. Konfigurácie úložiska môžu obsahovať pole 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RAID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 pre 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zabezpečenie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 a </a:t>
            </a:r>
            <a:r>
              <a:rPr lang="en-US" sz="2899" spc="147">
                <a:solidFill>
                  <a:srgbClr val="000000"/>
                </a:solidFill>
                <a:latin typeface="Roboto Bold"/>
              </a:rPr>
              <a:t>ochranu údajov</a:t>
            </a:r>
            <a:r>
              <a:rPr lang="en-US" sz="2899" spc="147">
                <a:solidFill>
                  <a:srgbClr val="000000"/>
                </a:solidFill>
                <a:latin typeface="Roboto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DAF9QcoDVQw</dc:identifier>
  <dcterms:modified xsi:type="dcterms:W3CDTF">2011-08-01T06:04:30Z</dcterms:modified>
  <cp:revision>1</cp:revision>
  <dc:title>Servery</dc:title>
</cp:coreProperties>
</file>